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  <p:sldMasterId id="2147483706" r:id="rId3"/>
    <p:sldMasterId id="2147483724" r:id="rId4"/>
    <p:sldMasterId id="2147483742" r:id="rId5"/>
    <p:sldMasterId id="2147483760" r:id="rId6"/>
    <p:sldMasterId id="2147483778" r:id="rId7"/>
  </p:sldMasterIdLst>
  <p:notesMasterIdLst>
    <p:notesMasterId r:id="rId32"/>
  </p:notesMasterIdLst>
  <p:sldIdLst>
    <p:sldId id="259" r:id="rId8"/>
    <p:sldId id="262" r:id="rId9"/>
    <p:sldId id="265" r:id="rId10"/>
    <p:sldId id="268" r:id="rId11"/>
    <p:sldId id="271" r:id="rId12"/>
    <p:sldId id="274" r:id="rId13"/>
    <p:sldId id="277" r:id="rId14"/>
    <p:sldId id="280" r:id="rId15"/>
    <p:sldId id="283" r:id="rId16"/>
    <p:sldId id="286" r:id="rId17"/>
    <p:sldId id="289" r:id="rId18"/>
    <p:sldId id="292" r:id="rId19"/>
    <p:sldId id="295" r:id="rId20"/>
    <p:sldId id="298" r:id="rId21"/>
    <p:sldId id="301" r:id="rId22"/>
    <p:sldId id="349" r:id="rId23"/>
    <p:sldId id="352" r:id="rId24"/>
    <p:sldId id="355" r:id="rId25"/>
    <p:sldId id="358" r:id="rId26"/>
    <p:sldId id="361" r:id="rId27"/>
    <p:sldId id="364" r:id="rId28"/>
    <p:sldId id="367" r:id="rId29"/>
    <p:sldId id="370" r:id="rId30"/>
    <p:sldId id="373" r:id="rId31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5FB57-6BC3-4993-843E-A1A37FA03C2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>
          <a:defPPr/>
        </a:lstStyle>
        <a:p>
          <a:endParaRPr lang="en-US"/>
        </a:p>
      </dgm:t>
    </dgm:pt>
    <dgm:pt modelId="{ACD3BF5C-5CDC-4D3B-9FEC-DF89D3A7DFE8}" type="parTrans" cxnId="{95EDE9F1-8DBF-4215-AEE8-2D220E7AC59F}">
      <dgm:prSet/>
      <dgm:spPr/>
      <dgm:t>
        <a:bodyPr/>
        <a:lstStyle>
          <a:defPPr/>
        </a:lstStyle>
        <a:p>
          <a:endParaRPr lang="en-US"/>
        </a:p>
      </dgm:t>
    </dgm:pt>
    <dgm:pt modelId="{DA8BB8CD-853C-449C-B72B-30AC090ABDF6}">
      <dgm:prSet phldrT="[Text]"/>
      <dgm:spPr/>
      <dgm:t>
        <a:bodyPr/>
        <a:lstStyle>
          <a:defPPr/>
        </a:lstStyle>
        <a:p>
          <a:r>
            <a:rPr lang="en-US" smtClean="0"/>
            <a:t>True Non Violent</a:t>
          </a:r>
          <a:endParaRPr lang="en-US"/>
        </a:p>
      </dgm:t>
    </dgm:pt>
    <dgm:pt modelId="{4A9D6524-8D82-47E2-BFEB-57A10CF0B6A6}" type="sibTrans" cxnId="{95EDE9F1-8DBF-4215-AEE8-2D220E7AC59F}">
      <dgm:prSet/>
      <dgm:spPr/>
      <dgm:t>
        <a:bodyPr/>
        <a:lstStyle>
          <a:defPPr/>
        </a:lstStyle>
        <a:p>
          <a:endParaRPr lang="en-US"/>
        </a:p>
      </dgm:t>
    </dgm:pt>
    <dgm:pt modelId="{F3262333-F2EC-43E3-88C9-97BDB3DAA9EA}" type="parTrans" cxnId="{7230C627-5878-4FD4-B61D-9A908DF6051E}">
      <dgm:prSet/>
      <dgm:spPr/>
      <dgm:t>
        <a:bodyPr/>
        <a:lstStyle>
          <a:defPPr/>
        </a:lstStyle>
        <a:p>
          <a:endParaRPr lang="en-US"/>
        </a:p>
      </dgm:t>
    </dgm:pt>
    <dgm:pt modelId="{8CE0B5D1-DD8C-4B54-9AE8-C29F665B55B0}">
      <dgm:prSet phldrT="[Text]"/>
      <dgm:spPr/>
      <dgm:t>
        <a:bodyPr/>
        <a:lstStyle>
          <a:defPPr/>
        </a:lstStyle>
        <a:p>
          <a:r>
            <a:rPr lang="en-US" smtClean="0"/>
            <a:t>False Non Violent</a:t>
          </a:r>
          <a:endParaRPr lang="en-US"/>
        </a:p>
      </dgm:t>
    </dgm:pt>
    <dgm:pt modelId="{A3A63DF0-1105-42A8-97CF-6B09A0B14828}" type="sibTrans" cxnId="{7230C627-5878-4FD4-B61D-9A908DF6051E}">
      <dgm:prSet/>
      <dgm:spPr/>
      <dgm:t>
        <a:bodyPr/>
        <a:lstStyle>
          <a:defPPr/>
        </a:lstStyle>
        <a:p>
          <a:endParaRPr lang="en-US"/>
        </a:p>
      </dgm:t>
    </dgm:pt>
    <dgm:pt modelId="{07B5A444-CA97-4C3E-81C2-19260DA29899}" type="parTrans" cxnId="{6735A1A8-879B-416B-8898-7059A0A1C727}">
      <dgm:prSet/>
      <dgm:spPr/>
      <dgm:t>
        <a:bodyPr/>
        <a:lstStyle>
          <a:defPPr/>
        </a:lstStyle>
        <a:p>
          <a:endParaRPr lang="en-US"/>
        </a:p>
      </dgm:t>
    </dgm:pt>
    <dgm:pt modelId="{CDD1236A-97C2-404D-B7E7-9B7219985F3F}">
      <dgm:prSet phldrT="[Text]"/>
      <dgm:spPr/>
      <dgm:t>
        <a:bodyPr/>
        <a:lstStyle>
          <a:defPPr/>
        </a:lstStyle>
        <a:p>
          <a:r>
            <a:rPr lang="en-US" smtClean="0"/>
            <a:t>False Violent</a:t>
          </a:r>
          <a:endParaRPr lang="en-US"/>
        </a:p>
      </dgm:t>
    </dgm:pt>
    <dgm:pt modelId="{3BDF6737-F4F0-4BE7-9AAC-FB5B491334C9}" type="sibTrans" cxnId="{6735A1A8-879B-416B-8898-7059A0A1C727}">
      <dgm:prSet/>
      <dgm:spPr/>
      <dgm:t>
        <a:bodyPr/>
        <a:lstStyle>
          <a:defPPr/>
        </a:lstStyle>
        <a:p>
          <a:endParaRPr lang="en-US"/>
        </a:p>
      </dgm:t>
    </dgm:pt>
    <dgm:pt modelId="{F7FA487C-D56C-46BC-854C-BE93A691406F}" type="parTrans" cxnId="{ED915C04-64F9-4EFB-A322-62CF7ECF6751}">
      <dgm:prSet/>
      <dgm:spPr/>
      <dgm:t>
        <a:bodyPr/>
        <a:lstStyle>
          <a:defPPr/>
        </a:lstStyle>
        <a:p>
          <a:endParaRPr lang="en-US"/>
        </a:p>
      </dgm:t>
    </dgm:pt>
    <dgm:pt modelId="{F35BB7CC-A3F0-437A-9F75-E9ABAAFB16D0}">
      <dgm:prSet phldrT="[Text]"/>
      <dgm:spPr/>
      <dgm:t>
        <a:bodyPr/>
        <a:lstStyle>
          <a:defPPr/>
        </a:lstStyle>
        <a:p>
          <a:r>
            <a:rPr lang="en-US" smtClean="0"/>
            <a:t>True  Violent</a:t>
          </a:r>
          <a:endParaRPr lang="en-US"/>
        </a:p>
      </dgm:t>
    </dgm:pt>
    <dgm:pt modelId="{159874C5-F451-4342-B682-882795DDA263}" type="sibTrans" cxnId="{ED915C04-64F9-4EFB-A322-62CF7ECF6751}">
      <dgm:prSet/>
      <dgm:spPr/>
      <dgm:t>
        <a:bodyPr/>
        <a:lstStyle>
          <a:defPPr/>
        </a:lstStyle>
        <a:p>
          <a:endParaRPr lang="en-US"/>
        </a:p>
      </dgm:t>
    </dgm:pt>
    <dgm:pt modelId="{108496EA-73F5-4E5D-ADFD-E765BC19D6AC}" type="pres">
      <dgm:prSet presAssocID="{6A65FB57-6BC3-4993-843E-A1A37FA03C25}" presName="diagram" presStyleCnt="0">
        <dgm:presLayoutVars>
          <dgm:dir/>
          <dgm:resizeHandles val="exact"/>
        </dgm:presLayoutVars>
      </dgm:prSet>
      <dgm:spPr/>
      <dgm:t>
        <a:bodyPr/>
        <a:lstStyle>
          <a:defPPr/>
        </a:lstStyle>
        <a:p>
          <a:endParaRPr lang="en-US"/>
        </a:p>
      </dgm:t>
    </dgm:pt>
    <dgm:pt modelId="{F802C542-AD5A-45B5-BF9B-D97BE9D8089C}" type="pres">
      <dgm:prSet presAssocID="{DA8BB8CD-853C-449C-B72B-30AC090ABDF6}" presName="node" presStyleLbl="node1" presStyleIdx="0" presStyleCnt="4">
        <dgm:presLayoutVars>
          <dgm:bulletEnabled val="1"/>
        </dgm:presLayoutVars>
      </dgm:prSet>
      <dgm:spPr/>
      <dgm:t>
        <a:bodyPr/>
        <a:lstStyle>
          <a:defPPr/>
        </a:lstStyle>
        <a:p>
          <a:endParaRPr lang="en-US"/>
        </a:p>
      </dgm:t>
    </dgm:pt>
    <dgm:pt modelId="{196C861E-E9C6-4BF3-B128-87E8295562B0}" type="pres">
      <dgm:prSet presAssocID="{4A9D6524-8D82-47E2-BFEB-57A10CF0B6A6}" presName="sibTrans" presStyleCnt="0"/>
      <dgm:spPr/>
      <dgm:t>
        <a:bodyPr/>
        <a:lstStyle>
          <a:defPPr/>
        </a:lstStyle>
        <a:p>
          <a:endParaRPr/>
        </a:p>
      </dgm:t>
    </dgm:pt>
    <dgm:pt modelId="{9D842886-8C40-4CB1-A791-6333D8BB5241}" type="pres">
      <dgm:prSet presAssocID="{8CE0B5D1-DD8C-4B54-9AE8-C29F665B55B0}" presName="node" presStyleLbl="node1" presStyleIdx="1" presStyleCnt="4">
        <dgm:presLayoutVars>
          <dgm:bulletEnabled val="1"/>
        </dgm:presLayoutVars>
      </dgm:prSet>
      <dgm:spPr/>
      <dgm:t>
        <a:bodyPr/>
        <a:lstStyle>
          <a:defPPr/>
        </a:lstStyle>
        <a:p>
          <a:endParaRPr lang="en-US"/>
        </a:p>
      </dgm:t>
    </dgm:pt>
    <dgm:pt modelId="{3C492F74-4408-49F9-9E61-CDD38A921F3F}" type="pres">
      <dgm:prSet presAssocID="{A3A63DF0-1105-42A8-97CF-6B09A0B14828}" presName="sibTrans" presStyleCnt="0"/>
      <dgm:spPr/>
      <dgm:t>
        <a:bodyPr/>
        <a:lstStyle>
          <a:defPPr/>
        </a:lstStyle>
        <a:p>
          <a:endParaRPr/>
        </a:p>
      </dgm:t>
    </dgm:pt>
    <dgm:pt modelId="{7D9E6851-9ACA-4339-B11A-ADD358E3FC88}" type="pres">
      <dgm:prSet presAssocID="{CDD1236A-97C2-404D-B7E7-9B7219985F3F}" presName="node" presStyleLbl="node1" presStyleIdx="2" presStyleCnt="4">
        <dgm:presLayoutVars>
          <dgm:bulletEnabled val="1"/>
        </dgm:presLayoutVars>
      </dgm:prSet>
      <dgm:spPr/>
      <dgm:t>
        <a:bodyPr/>
        <a:lstStyle>
          <a:defPPr/>
        </a:lstStyle>
        <a:p>
          <a:endParaRPr lang="en-US"/>
        </a:p>
      </dgm:t>
    </dgm:pt>
    <dgm:pt modelId="{B9A78C19-9810-4CE8-ADA5-48F050912204}" type="pres">
      <dgm:prSet presAssocID="{3BDF6737-F4F0-4BE7-9AAC-FB5B491334C9}" presName="sibTrans" presStyleCnt="0"/>
      <dgm:spPr/>
      <dgm:t>
        <a:bodyPr/>
        <a:lstStyle>
          <a:defPPr/>
        </a:lstStyle>
        <a:p>
          <a:endParaRPr/>
        </a:p>
      </dgm:t>
    </dgm:pt>
    <dgm:pt modelId="{853A2CDE-3BA8-40A7-BE0B-CBB7F9150BEB}" type="pres">
      <dgm:prSet presAssocID="{F35BB7CC-A3F0-437A-9F75-E9ABAAFB16D0}" presName="node" presStyleLbl="node1" presStyleIdx="3" presStyleCnt="4">
        <dgm:presLayoutVars>
          <dgm:bulletEnabled val="1"/>
        </dgm:presLayoutVars>
      </dgm:prSet>
      <dgm:spPr/>
      <dgm:t>
        <a:bodyPr/>
        <a:lstStyle>
          <a:defPPr/>
        </a:lstStyle>
        <a:p>
          <a:endParaRPr lang="en-US"/>
        </a:p>
      </dgm:t>
    </dgm:pt>
  </dgm:ptLst>
  <dgm:cxnLst>
    <dgm:cxn modelId="{D78B6F1E-9629-48D6-82BF-308EEAEE8FE5}" type="presOf" srcId="{8CE0B5D1-DD8C-4B54-9AE8-C29F665B55B0}" destId="{9D842886-8C40-4CB1-A791-6333D8BB5241}" srcOrd="0" destOrd="0" presId="urn:microsoft.com/office/officeart/2005/8/layout/default"/>
    <dgm:cxn modelId="{51D4F7E8-6E82-4C9D-BE11-48F356B0851C}" type="presOf" srcId="{6A65FB57-6BC3-4993-843E-A1A37FA03C25}" destId="{108496EA-73F5-4E5D-ADFD-E765BC19D6AC}" srcOrd="0" destOrd="0" presId="urn:microsoft.com/office/officeart/2005/8/layout/default"/>
    <dgm:cxn modelId="{95EDE9F1-8DBF-4215-AEE8-2D220E7AC59F}" srcId="{6A65FB57-6BC3-4993-843E-A1A37FA03C25}" destId="{DA8BB8CD-853C-449C-B72B-30AC090ABDF6}" srcOrd="0" destOrd="0" parTransId="{ACD3BF5C-5CDC-4D3B-9FEC-DF89D3A7DFE8}" sibTransId="{4A9D6524-8D82-47E2-BFEB-57A10CF0B6A6}"/>
    <dgm:cxn modelId="{7230C627-5878-4FD4-B61D-9A908DF6051E}" srcId="{6A65FB57-6BC3-4993-843E-A1A37FA03C25}" destId="{8CE0B5D1-DD8C-4B54-9AE8-C29F665B55B0}" srcOrd="1" destOrd="0" parTransId="{F3262333-F2EC-43E3-88C9-97BDB3DAA9EA}" sibTransId="{A3A63DF0-1105-42A8-97CF-6B09A0B14828}"/>
    <dgm:cxn modelId="{DF865E98-BF43-4A60-87E1-901B0D6DCD4E}" type="presOf" srcId="{DA8BB8CD-853C-449C-B72B-30AC090ABDF6}" destId="{F802C542-AD5A-45B5-BF9B-D97BE9D8089C}" srcOrd="0" destOrd="0" presId="urn:microsoft.com/office/officeart/2005/8/layout/default"/>
    <dgm:cxn modelId="{12B292AA-0F41-4C6C-BCE1-5F86111E05C9}" type="presOf" srcId="{CDD1236A-97C2-404D-B7E7-9B7219985F3F}" destId="{7D9E6851-9ACA-4339-B11A-ADD358E3FC88}" srcOrd="0" destOrd="0" presId="urn:microsoft.com/office/officeart/2005/8/layout/default"/>
    <dgm:cxn modelId="{ED915C04-64F9-4EFB-A322-62CF7ECF6751}" srcId="{6A65FB57-6BC3-4993-843E-A1A37FA03C25}" destId="{F35BB7CC-A3F0-437A-9F75-E9ABAAFB16D0}" srcOrd="3" destOrd="0" parTransId="{F7FA487C-D56C-46BC-854C-BE93A691406F}" sibTransId="{159874C5-F451-4342-B682-882795DDA263}"/>
    <dgm:cxn modelId="{83939854-3BF2-4AE5-9E83-22ABE3E41CA2}" type="presOf" srcId="{F35BB7CC-A3F0-437A-9F75-E9ABAAFB16D0}" destId="{853A2CDE-3BA8-40A7-BE0B-CBB7F9150BEB}" srcOrd="0" destOrd="0" presId="urn:microsoft.com/office/officeart/2005/8/layout/default"/>
    <dgm:cxn modelId="{6735A1A8-879B-416B-8898-7059A0A1C727}" srcId="{6A65FB57-6BC3-4993-843E-A1A37FA03C25}" destId="{CDD1236A-97C2-404D-B7E7-9B7219985F3F}" srcOrd="2" destOrd="0" parTransId="{07B5A444-CA97-4C3E-81C2-19260DA29899}" sibTransId="{3BDF6737-F4F0-4BE7-9AAC-FB5B491334C9}"/>
    <dgm:cxn modelId="{1B778AF8-873D-432A-B81F-B1792929CCD3}" type="presParOf" srcId="{108496EA-73F5-4E5D-ADFD-E765BC19D6AC}" destId="{F802C542-AD5A-45B5-BF9B-D97BE9D8089C}" srcOrd="0" destOrd="0" presId="urn:microsoft.com/office/officeart/2005/8/layout/default"/>
    <dgm:cxn modelId="{1FB86A03-AA93-49FB-9A7C-2DE7131527F7}" type="presParOf" srcId="{108496EA-73F5-4E5D-ADFD-E765BC19D6AC}" destId="{196C861E-E9C6-4BF3-B128-87E8295562B0}" srcOrd="1" destOrd="0" presId="urn:microsoft.com/office/officeart/2005/8/layout/default"/>
    <dgm:cxn modelId="{C25A2150-C106-436C-B502-C0FFEEB86A35}" type="presParOf" srcId="{108496EA-73F5-4E5D-ADFD-E765BC19D6AC}" destId="{9D842886-8C40-4CB1-A791-6333D8BB5241}" srcOrd="2" destOrd="0" presId="urn:microsoft.com/office/officeart/2005/8/layout/default"/>
    <dgm:cxn modelId="{79705A37-6A7F-4765-BDE9-41DA94B29206}" type="presParOf" srcId="{108496EA-73F5-4E5D-ADFD-E765BC19D6AC}" destId="{3C492F74-4408-49F9-9E61-CDD38A921F3F}" srcOrd="3" destOrd="0" presId="urn:microsoft.com/office/officeart/2005/8/layout/default"/>
    <dgm:cxn modelId="{7E8C7D35-77C4-45C2-AA6D-AA4CF7A76379}" type="presParOf" srcId="{108496EA-73F5-4E5D-ADFD-E765BC19D6AC}" destId="{7D9E6851-9ACA-4339-B11A-ADD358E3FC88}" srcOrd="4" destOrd="0" presId="urn:microsoft.com/office/officeart/2005/8/layout/default"/>
    <dgm:cxn modelId="{307B5C49-9BEC-46E6-8872-AC4D6DBC4816}" type="presParOf" srcId="{108496EA-73F5-4E5D-ADFD-E765BC19D6AC}" destId="{B9A78C19-9810-4CE8-ADA5-48F050912204}" srcOrd="5" destOrd="0" presId="urn:microsoft.com/office/officeart/2005/8/layout/default"/>
    <dgm:cxn modelId="{E96AABCC-E893-49EB-9A75-D57A14333419}" type="presParOf" srcId="{108496EA-73F5-4E5D-ADFD-E765BC19D6AC}" destId="{853A2CDE-3BA8-40A7-BE0B-CBB7F9150B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65FB57-6BC3-4993-843E-A1A37FA03C2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>
          <a:defPPr/>
        </a:lstStyle>
        <a:p>
          <a:endParaRPr lang="en-US"/>
        </a:p>
      </dgm:t>
    </dgm:pt>
    <dgm:pt modelId="{108496EA-73F5-4E5D-ADFD-E765BC19D6AC}" type="pres">
      <dgm:prSet presAssocID="{6A65FB57-6BC3-4993-843E-A1A37FA03C25}" presName="diagram" presStyleCnt="0">
        <dgm:presLayoutVars>
          <dgm:dir/>
          <dgm:resizeHandles val="exact"/>
        </dgm:presLayoutVars>
      </dgm:prSet>
      <dgm:spPr/>
      <dgm:t>
        <a:bodyPr/>
        <a:lstStyle>
          <a:defPPr/>
        </a:lstStyle>
        <a:p>
          <a:endParaRPr lang="en-US"/>
        </a:p>
      </dgm:t>
    </dgm:pt>
  </dgm:ptLst>
  <dgm:cxnLst>
    <dgm:cxn modelId="{8D30441D-0681-416F-8C46-9AAB26AE77F0}" type="presOf" srcId="{6A65FB57-6BC3-4993-843E-A1A37FA03C25}" destId="{108496EA-73F5-4E5D-ADFD-E765BC19D6AC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65FB57-6BC3-4993-843E-A1A37FA03C25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>
          <a:defPPr/>
        </a:lstStyle>
        <a:p>
          <a:endParaRPr lang="en-US"/>
        </a:p>
      </dgm:t>
    </dgm:pt>
    <dgm:pt modelId="{108496EA-73F5-4E5D-ADFD-E765BC19D6AC}" type="pres">
      <dgm:prSet presAssocID="{6A65FB57-6BC3-4993-843E-A1A37FA03C25}" presName="diagram" presStyleCnt="0">
        <dgm:presLayoutVars>
          <dgm:dir/>
          <dgm:resizeHandles val="exact"/>
        </dgm:presLayoutVars>
      </dgm:prSet>
      <dgm:spPr/>
      <dgm:t>
        <a:bodyPr/>
        <a:lstStyle>
          <a:defPPr/>
        </a:lstStyle>
        <a:p>
          <a:endParaRPr lang="en-US"/>
        </a:p>
      </dgm:t>
    </dgm:pt>
  </dgm:ptLst>
  <dgm:cxnLst>
    <dgm:cxn modelId="{4DE9F1E9-D183-492D-A297-4573F6258A10}" type="presOf" srcId="{6A65FB57-6BC3-4993-843E-A1A37FA03C25}" destId="{108496EA-73F5-4E5D-ADFD-E765BC19D6AC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2C542-AD5A-45B5-BF9B-D97BE9D8089C}">
      <dsp:nvSpPr>
        <dsp:cNvPr id="0" name=""/>
        <dsp:cNvSpPr/>
      </dsp:nvSpPr>
      <dsp:spPr>
        <a:xfrm>
          <a:off x="170" y="384985"/>
          <a:ext cx="666450" cy="399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True Non Violent</a:t>
          </a:r>
          <a:endParaRPr lang="en-US" sz="900" kern="1200"/>
        </a:p>
      </dsp:txBody>
      <dsp:txXfrm>
        <a:off x="170" y="384985"/>
        <a:ext cx="666450" cy="399870"/>
      </dsp:txXfrm>
    </dsp:sp>
    <dsp:sp modelId="{9D842886-8C40-4CB1-A791-6333D8BB5241}">
      <dsp:nvSpPr>
        <dsp:cNvPr id="0" name=""/>
        <dsp:cNvSpPr/>
      </dsp:nvSpPr>
      <dsp:spPr>
        <a:xfrm>
          <a:off x="733266" y="384985"/>
          <a:ext cx="666450" cy="399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False Non Violent</a:t>
          </a:r>
          <a:endParaRPr lang="en-US" sz="900" kern="1200"/>
        </a:p>
      </dsp:txBody>
      <dsp:txXfrm>
        <a:off x="733266" y="384985"/>
        <a:ext cx="666450" cy="399870"/>
      </dsp:txXfrm>
    </dsp:sp>
    <dsp:sp modelId="{7D9E6851-9ACA-4339-B11A-ADD358E3FC88}">
      <dsp:nvSpPr>
        <dsp:cNvPr id="0" name=""/>
        <dsp:cNvSpPr/>
      </dsp:nvSpPr>
      <dsp:spPr>
        <a:xfrm>
          <a:off x="170" y="851500"/>
          <a:ext cx="666450" cy="399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False Violent</a:t>
          </a:r>
          <a:endParaRPr lang="en-US" sz="900" kern="1200"/>
        </a:p>
      </dsp:txBody>
      <dsp:txXfrm>
        <a:off x="170" y="851500"/>
        <a:ext cx="666450" cy="399870"/>
      </dsp:txXfrm>
    </dsp:sp>
    <dsp:sp modelId="{853A2CDE-3BA8-40A7-BE0B-CBB7F9150BEB}">
      <dsp:nvSpPr>
        <dsp:cNvPr id="0" name=""/>
        <dsp:cNvSpPr/>
      </dsp:nvSpPr>
      <dsp:spPr>
        <a:xfrm>
          <a:off x="733266" y="851500"/>
          <a:ext cx="666450" cy="399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/>
            <a:t>True  Violent</a:t>
          </a:r>
          <a:endParaRPr lang="en-US" sz="900" kern="1200"/>
        </a:p>
      </dsp:txBody>
      <dsp:txXfrm>
        <a:off x="733266" y="851500"/>
        <a:ext cx="666450" cy="399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fld id="{1E30B9C4-7F41-41A2-A8D8-FBA3053ECF90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fld id="{B1C13DC1-ED6E-43A8-97BD-7E67433CF9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0154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defPPr/>
          </a:lstStyle>
          <a:p>
            <a:fld id="{B1C13DC1-ED6E-43A8-97BD-7E67433CF96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5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AE6421B0-ABE8-4952-A26F-16A2D11DEE65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FBA367C3-0E88-450D-8A32-D34BFAC5A274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784C41F-53A6-4B32-8E57-260A385510F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93D0EF3-833A-47AB-98F1-9907E741DAD2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05A85734-D8C0-4375-AA59-C6DBB5F4859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EA5E3A-3B71-43A2-96B7-450182D12FF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5DC84CB-F137-4816-BC88-83396F95072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F1331573-326D-4552-A4D0-1BFCE90D395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B93320D-D653-4680-AC22-56170F7E5A7C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A13E578-49F4-4E2E-BFDC-02FFBC84633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981B964-F703-4831-8BD6-256AD19C54C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37877B4-FAB3-4C52-A185-397E689276B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B8BD4849-B0A1-457B-95A0-BE0CB0E08125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0F60F69-755B-441E-85AD-05FBD500382D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43867ED-5CFC-4901-B932-8EB129CCA9F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6286CF3E-62E9-4C6F-99F3-BCEB438D0C4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D421D315-0CEC-40FE-8B22-239472A2B9A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defPPr/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defPPr/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170168-3CAA-42BE-BCC0-DE47EE99469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F2DE75A-73EA-4FC8-B8F0-3D3216E4DDC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C8780533-C119-439C-BD60-E2D95E4AF55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99786D1-6DC8-46A2-9B61-7EE5E0C6700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92EEFE2-878F-4988-89FA-BFD990E70C4F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EE00B45-DFD0-4230-971D-F232B44D80F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D5006A7-EFBA-4006-ABBC-A6FF5BB3938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3FAEF79-E494-4D4F-86A0-D66281691B61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B018412E-BD66-40B8-B7F4-44C63EEA18BB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D68A21-ACEF-4A18-A485-BF744F4002D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07AAC3-522B-47DE-BC91-597FEDDC5B5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D564C46-AF42-45D1-A834-039978D205E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AFD79CE-ECF1-43B7-A802-2C8CB3F77A7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18337D-786A-4EBE-946F-0FA7EEEEBCD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EA91C9FB-8B62-4DE6-8F98-5A8F6D329D8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4A97AC0-8B3D-44F1-BF67-A4E95DEF9C5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FADA6BA2-B843-458F-AB8E-A4682AFEEC7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EC2D9CA3-45D9-490C-A63F-8C8BD4C9E61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170168-3CAA-42BE-BCC0-DE47EE99469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defPPr/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F6FEE4DB-0A08-4D67-86CC-FDDB689F29FA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F2DE75A-73EA-4FC8-B8F0-3D3216E4DDC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C8780533-C119-439C-BD60-E2D95E4AF55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99786D1-6DC8-46A2-9B61-7EE5E0C6700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92EEFE2-878F-4988-89FA-BFD990E70C4F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EE00B45-DFD0-4230-971D-F232B44D80F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D5006A7-EFBA-4006-ABBC-A6FF5BB3938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3FAEF79-E494-4D4F-86A0-D66281691B61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D68A21-ACEF-4A18-A485-BF744F4002D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07AAC3-522B-47DE-BC91-597FEDDC5B5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D564C46-AF42-45D1-A834-039978D205E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B24452FC-44FB-4BC3-8663-868C931A4FAC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AFD79CE-ECF1-43B7-A802-2C8CB3F77A7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318337D-786A-4EBE-946F-0FA7EEEEBCD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EA91C9FB-8B62-4DE6-8F98-5A8F6D329D8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4A97AC0-8B3D-44F1-BF67-A4E95DEF9C5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FADA6BA2-B843-458F-AB8E-A4682AFEEC7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EC2D9CA3-45D9-490C-A63F-8C8BD4C9E61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defPPr/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defPPr/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438C860-37AB-49F7-87AA-0DF53F8E55D4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2B6F24-2B50-46F3-93FC-4698B22DDAE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66E7BFC-7293-491F-B2E1-5BC17A0ED9CA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A77A8E5-4FF5-478D-96AA-B9E1E342D70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>
            <a:defPPr/>
          </a:lstStyle>
          <a:p>
            <a:fld id="{A9CCB35D-1F8C-419B-883E-2EC4F0E74919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0078C3C-908E-4D6F-86A8-5FFF9C5C7E4C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0ADB9E4-0410-4BD0-898A-874FAD8DFEF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60972A-FBD2-47FE-9E72-02642721FC7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1F1110B-A019-41B1-948B-BF1D56ADB6E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01B088D2-11CF-4B13-90B1-610E6A402AB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D621874-DF12-4E28-9971-57DFB750F02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38A5AB8-6317-4B34-9B9F-52D39F528364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DB9F0C0-5C20-46E4-B98B-F9203AC23C9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4D95B2C-C91D-4EAE-A043-0D7CE543AAA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421463E-4F73-475E-BE13-A4308FAF069D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>
            <a:defPPr/>
          </a:lstStyle>
          <a:p>
            <a:fld id="{5B3ACCBA-7417-49A9-941D-2E574C2DA8BC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BF43F53-2F18-4314-9BAA-6B6F5E18427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3E1FD645-5D6F-48A1-B1E2-D93B088078E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A3B68DB7-7582-4820-869B-1F2F9D6559DB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defPPr/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defPPr/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438C860-37AB-49F7-87AA-0DF53F8E55D4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2B6F24-2B50-46F3-93FC-4698B22DDAE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66E7BFC-7293-491F-B2E1-5BC17A0ED9CA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DA77A8E5-4FF5-478D-96AA-B9E1E342D70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0078C3C-908E-4D6F-86A8-5FFF9C5C7E4C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0ADB9E4-0410-4BD0-898A-874FAD8DFEF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360972A-FBD2-47FE-9E72-02642721FC7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>
            <a:defPPr/>
          </a:lstStyle>
          <a:p>
            <a:fld id="{D2A5DA34-CD20-44EF-B37E-176AA7B2ED3B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B1F1110B-A019-41B1-948B-BF1D56ADB6E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01B088D2-11CF-4B13-90B1-610E6A402AB5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D621874-DF12-4E28-9971-57DFB750F02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38A5AB8-6317-4B34-9B9F-52D39F528364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DB9F0C0-5C20-46E4-B98B-F9203AC23C9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4D95B2C-C91D-4EAE-A043-0D7CE543AAA7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421463E-4F73-475E-BE13-A4308FAF069D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BF43F53-2F18-4314-9BAA-6B6F5E18427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3E1FD645-5D6F-48A1-B1E2-D93B088078E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A3B68DB7-7582-4820-869B-1F2F9D6559DB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C1F48C48-B557-45D7-A6AC-FF9D3B771A4F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defPPr/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defPPr/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80A43F6-6A85-496C-B6EC-9213EA13BB1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5AF263D-2F6E-44C7-AB0B-70500B695B2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94D93BF-204F-4ED6-8875-28362D0ED27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8784C41F-53A6-4B32-8E57-260A385510F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93D0EF3-833A-47AB-98F1-9907E741DAD2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defPPr/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05A85734-D8C0-4375-AA59-C6DBB5F4859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6DEA5E3A-3B71-43A2-96B7-450182D12FF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defPPr/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defPPr/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5DC84CB-F137-4816-BC88-83396F95072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F1331573-326D-4552-A4D0-1BFCE90D395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3B93320D-D653-4680-AC22-56170F7E5A7C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4821B179-B417-4BFC-8F8B-22E1A54FF23C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5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AA13E578-49F4-4E2E-BFDC-02FFBC84633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defPPr/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981B964-F703-4831-8BD6-256AD19C54C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defPPr/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37877B4-FAB3-4C52-A185-397E689276B6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20F60F69-755B-441E-85AD-05FBD500382D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defPPr/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143867ED-5CFC-4901-B932-8EB129CCA9F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>
            <a:defPPr/>
          </a:lstStyle>
          <a:p>
            <a:fld id="{6286CF3E-62E9-4C6F-99F3-BCEB438D0C4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>
            <a:defPPr/>
          </a:lstStyle>
          <a:p>
            <a:fld id="{D421D315-0CEC-40FE-8B22-239472A2B9A9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defPPr/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defPPr/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defPPr/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80A43F6-6A85-496C-B6EC-9213EA13BB10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defPPr/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45AF263D-2F6E-44C7-AB0B-70500B695B28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defPPr/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defPPr/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794D93BF-204F-4ED6-8875-28362D0ED27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EF023-BB3C-4155-8997-3277C0CF9E7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5EF023-BB3C-4155-8997-3277C0CF9E73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233ED-1373-48C9-9E0E-4829C7811C6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4233ED-1373-48C9-9E0E-4829C7811C6E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78445F-0949-4D40-9FAE-351611F4A1FF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3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78445F-0949-4D40-9FAE-351611F4A1FF}" type="datetime1">
              <a:rPr lang="en-US" smtClean="0"/>
              <a:pPr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ransition/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12" Type="http://schemas.microsoft.com/office/2007/relationships/diagramDrawing" Target="../diagrams/drawing1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1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827" y="1214482"/>
            <a:ext cx="9257070" cy="1188728"/>
          </a:xfrm>
        </p:spPr>
        <p:txBody>
          <a:bodyPr/>
          <a:lstStyle>
            <a:defPPr/>
          </a:lstStyle>
          <a:p>
            <a:r>
              <a:rPr lang="en-US" sz="2400">
                <a:solidFill>
                  <a:schemeClr val="bg1"/>
                </a:solidFill>
              </a:rPr>
              <a:t>Analysis of Real-Time Hostile Activity Detection from Spatiotemporal Features Using Time Distributed Deep Convolutional Neural Networks, Recurrent Neural Networks and Attention-Based Mechanisms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2358" y="2575472"/>
            <a:ext cx="3942635" cy="2369574"/>
          </a:xfrm>
        </p:spPr>
        <p:txBody>
          <a:bodyPr>
            <a:noAutofit/>
          </a:bodyPr>
          <a:lstStyle>
            <a:defPPr/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Thesis Students:                                                                          </a:t>
            </a:r>
          </a:p>
          <a:p>
            <a:r>
              <a:rPr lang="en-US" sz="1600" err="1">
                <a:solidFill>
                  <a:schemeClr val="bg1"/>
                </a:solidFill>
              </a:rPr>
              <a:t>Labib Ahmed Siddique  18101478</a:t>
            </a:r>
            <a:br>
              <a:rPr lang="en-US" sz="1600" err="1">
                <a:solidFill>
                  <a:schemeClr val="bg1"/>
                </a:solidFill>
              </a:rPr>
            </a:br>
            <a:r>
              <a:rPr lang="en-US" sz="1600" err="1">
                <a:solidFill>
                  <a:schemeClr val="bg1"/>
                </a:solidFill>
              </a:rPr>
              <a:t>Rabita Junhai                 18101259</a:t>
            </a:r>
            <a:br>
              <a:rPr lang="en-US" sz="1600" err="1">
                <a:solidFill>
                  <a:schemeClr val="bg1"/>
                </a:solidFill>
              </a:rPr>
            </a:br>
            <a:r>
              <a:rPr lang="en-US" sz="1600" err="1">
                <a:solidFill>
                  <a:schemeClr val="bg1"/>
                </a:solidFill>
              </a:rPr>
              <a:t>Moshfeka Islam            18101432</a:t>
            </a:r>
            <a:br>
              <a:rPr lang="en-US" sz="1600" err="1">
                <a:solidFill>
                  <a:schemeClr val="bg1"/>
                </a:solidFill>
              </a:rPr>
            </a:br>
            <a:r>
              <a:rPr lang="en-US" sz="1600" err="1">
                <a:solidFill>
                  <a:schemeClr val="bg1"/>
                </a:solidFill>
              </a:rPr>
              <a:t>Shafinaz Qader            18141006</a:t>
            </a:r>
            <a:br>
              <a:rPr lang="en-US" sz="1600" err="1">
                <a:solidFill>
                  <a:schemeClr val="bg1"/>
                </a:solidFill>
              </a:rPr>
            </a:b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6708" y="2575472"/>
            <a:ext cx="228108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Supervisor: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Dr. Amitabha Chakrabarty, PhD</a:t>
            </a:r>
            <a:br>
              <a:rPr lang="en-US" sz="1600">
                <a:solidFill>
                  <a:schemeClr val="bg1"/>
                </a:solidFill>
              </a:rPr>
            </a:br>
            <a:endParaRPr lang="en-US" sz="160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Co-Supervisors: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 err="1">
                <a:solidFill>
                  <a:schemeClr val="bg1"/>
                </a:solidFill>
              </a:rPr>
              <a:t>Tanzim Reza</a:t>
            </a:r>
          </a:p>
          <a:p>
            <a:r>
              <a:rPr lang="en-US" sz="1600" err="1">
                <a:solidFill>
                  <a:schemeClr val="bg1"/>
                </a:solidFill>
              </a:rPr>
              <a:t>Tanvir Rahman</a:t>
            </a:r>
            <a:br>
              <a:rPr lang="en-US" sz="1600" err="1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/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/>
            </a:r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/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5531" y="5298902"/>
            <a:ext cx="602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Department of Computer Science and Engineering</a:t>
            </a:r>
          </a:p>
          <a:p>
            <a:r>
              <a:rPr lang="en-US">
                <a:solidFill>
                  <a:schemeClr val="bg1"/>
                </a:solidFill>
              </a:rPr>
              <a:t>                      BRAC University</a:t>
            </a:r>
          </a:p>
          <a:p>
            <a:r>
              <a:rPr lang="en-US">
                <a:solidFill>
                  <a:schemeClr val="bg1"/>
                </a:solidFill>
              </a:rPr>
              <a:t/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C8AC7907-844D-51D4-E741-972FAFF8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704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893236"/>
            <a:ext cx="8761413" cy="706964"/>
          </a:xfrm>
        </p:spPr>
        <p:txBody>
          <a:bodyPr/>
          <a:lstStyle>
            <a:defPPr/>
          </a:lstStyle>
          <a:p>
            <a:r>
              <a:rPr lang="en-GB" b="1" smtClean="0"/>
              <a:t>Data Collection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GB" smtClean="0"/>
              <a:t>Data was collected from a research dataset by Bianculi el al.</a:t>
            </a:r>
          </a:p>
          <a:p>
            <a:r>
              <a:rPr lang="en-GB" smtClean="0"/>
              <a:t>Videos are obtained from two different cameras.</a:t>
            </a:r>
          </a:p>
          <a:p>
            <a:r>
              <a:rPr lang="en-GB" smtClean="0"/>
              <a:t>Takes false positive results into consideration.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4" y="3990374"/>
            <a:ext cx="2343025" cy="2337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1352" y="6488668"/>
            <a:ext cx="4942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b="1"/>
              <a:t>Fig</a:t>
            </a:r>
            <a:r>
              <a:rPr lang="en-GB" sz="1050" b="1" smtClean="0"/>
              <a:t>: This </a:t>
            </a:r>
            <a:r>
              <a:rPr lang="en-GB" sz="1050" b="1"/>
              <a:t>is the list of the recorded actions, with the number of occurrences in the dataset</a:t>
            </a:r>
            <a:endParaRPr lang="en-US" sz="105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305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 b="1" smtClean="0"/>
              <a:t>Algorithms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GB" smtClean="0"/>
              <a:t>11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2"/>
          <a:stretch>
            <a:fillRect/>
          </a:stretch>
        </p:blipFill>
        <p:spPr>
          <a:xfrm>
            <a:off x="3138616" y="2930313"/>
            <a:ext cx="5806692" cy="2424281"/>
          </a:xfrm>
        </p:spPr>
      </p:pic>
      <p:sp>
        <p:nvSpPr>
          <p:cNvPr id="8" name="TextBox 7"/>
          <p:cNvSpPr txBox="1"/>
          <p:nvPr/>
        </p:nvSpPr>
        <p:spPr>
          <a:xfrm>
            <a:off x="2619140" y="5832390"/>
            <a:ext cx="68456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b="1" smtClean="0"/>
              <a:t>Figure: Algorithms deployed</a:t>
            </a:r>
            <a:endParaRPr lang="en-US" sz="1050" b="1"/>
          </a:p>
        </p:txBody>
      </p:sp>
    </p:spTree>
    <p:extLst>
      <p:ext uri="{BB962C8B-B14F-4D97-AF65-F5344CB8AC3E}">
        <p14:creationId xmlns:p14="http://schemas.microsoft.com/office/powerpoint/2010/main" val="24665591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 b="1" smtClean="0"/>
              <a:t>Long-term </a:t>
            </a:r>
            <a:r>
              <a:rPr lang="en-US" b="1" err="1" smtClean="0"/>
              <a:t>Recurent </a:t>
            </a:r>
            <a:r>
              <a:rPr lang="en-US" b="1"/>
              <a:t>Convolutional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GB" smtClean="0"/>
              <a:t>Deployed a custom CNN </a:t>
            </a:r>
            <a:r>
              <a:rPr lang="en-GB"/>
              <a:t>feature extractor model </a:t>
            </a:r>
            <a:r>
              <a:rPr lang="en-GB" smtClean="0"/>
              <a:t>with accuracy 83.33%.</a:t>
            </a:r>
          </a:p>
          <a:p>
            <a:r>
              <a:rPr lang="en-GB"/>
              <a:t>E</a:t>
            </a:r>
            <a:r>
              <a:rPr lang="en-GB" smtClean="0"/>
              <a:t>xperimented </a:t>
            </a:r>
            <a:r>
              <a:rPr lang="en-GB"/>
              <a:t>with </a:t>
            </a:r>
            <a:r>
              <a:rPr lang="en-GB" smtClean="0"/>
              <a:t>pre-trained </a:t>
            </a:r>
            <a:r>
              <a:rPr lang="en-GB"/>
              <a:t>model </a:t>
            </a:r>
            <a:r>
              <a:rPr lang="en-GB" smtClean="0"/>
              <a:t>like VGG-16 with accuracy 70%.</a:t>
            </a:r>
          </a:p>
          <a:p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GB" smtClean="0"/>
              <a:t>12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61" y="3556036"/>
            <a:ext cx="3597013" cy="2625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1861" y="6310184"/>
            <a:ext cx="57500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b="1" smtClean="0"/>
              <a:t>Figure: </a:t>
            </a:r>
            <a:r>
              <a:rPr lang="en-US" sz="1050" b="1"/>
              <a:t>LRCN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170438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b="1"/>
              <a:t>Convolutional Neural Network Transformer</a:t>
            </a:r>
            <a:r>
              <a:rPr lang="en-GB" b="1"/>
              <a:t>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GB" smtClean="0"/>
              <a:t>Combination of CNN and Transformer model.</a:t>
            </a:r>
          </a:p>
          <a:p>
            <a:r>
              <a:rPr lang="en-GB" smtClean="0"/>
              <a:t>Input to Transformer requires positional embedding.</a:t>
            </a:r>
          </a:p>
          <a:p>
            <a:r>
              <a:rPr lang="en-GB" smtClean="0"/>
              <a:t>Model accuracy is 76.6%.</a:t>
            </a:r>
          </a:p>
          <a:p>
            <a:endParaRPr lang="en-GB"/>
          </a:p>
          <a:p>
            <a:pPr marL="0" indent="0">
              <a:buNone/>
            </a:pPr>
            <a:r>
              <a:rPr lang="en-GB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GB" smtClean="0"/>
              <a:t>13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68280" y="6437141"/>
            <a:ext cx="3155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smtClean="0"/>
              <a:t>Figure: Encoder Block of the Transformer</a:t>
            </a:r>
            <a:endParaRPr lang="en-US" sz="1050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65" y="2481711"/>
            <a:ext cx="2235509" cy="37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366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GB" b="1"/>
              <a:t>Convolutional Long Short Term Memory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GB" smtClean="0"/>
              <a:t>Recurrent N</a:t>
            </a:r>
            <a:r>
              <a:rPr lang="en-US" err="1" smtClean="0"/>
              <a:t>eural </a:t>
            </a:r>
            <a:r>
              <a:rPr lang="en-GB" smtClean="0"/>
              <a:t>Network for spatio-temporal prediction.</a:t>
            </a:r>
          </a:p>
          <a:p>
            <a:r>
              <a:rPr lang="en-GB" smtClean="0"/>
              <a:t>Accuracy is 80%.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GB" smtClean="0"/>
              <a:t>14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88" y="4335135"/>
            <a:ext cx="6070142" cy="1684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3157" y="6137189"/>
            <a:ext cx="62442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b="1" smtClean="0"/>
              <a:t>Figure: Inner Structure of ConvLSTM</a:t>
            </a:r>
            <a:endParaRPr lang="en-US" sz="1050" b="1"/>
          </a:p>
        </p:txBody>
      </p:sp>
    </p:spTree>
    <p:extLst>
      <p:ext uri="{BB962C8B-B14F-4D97-AF65-F5344CB8AC3E}">
        <p14:creationId xmlns:p14="http://schemas.microsoft.com/office/powerpoint/2010/main" val="415017104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b="1"/>
              <a:t>3D-Convolutional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GB" smtClean="0"/>
              <a:t>Performs convolutional operations over volume.</a:t>
            </a:r>
          </a:p>
          <a:p>
            <a:r>
              <a:rPr lang="en-GB" smtClean="0"/>
              <a:t>Accuracy is 80%.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r>
              <a:rPr lang="en-GB" smtClean="0"/>
              <a:t>15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13" y="3735013"/>
            <a:ext cx="6997996" cy="27522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1914" y="6487297"/>
            <a:ext cx="6392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b="1" smtClean="0"/>
              <a:t>FIGURE:  </a:t>
            </a:r>
            <a:r>
              <a:rPr lang="en-US" sz="1050" b="1"/>
              <a:t>3D-CNN (C3D) Architecture</a:t>
            </a:r>
          </a:p>
        </p:txBody>
      </p:sp>
    </p:spTree>
    <p:extLst>
      <p:ext uri="{BB962C8B-B14F-4D97-AF65-F5344CB8AC3E}">
        <p14:creationId xmlns:p14="http://schemas.microsoft.com/office/powerpoint/2010/main" val="5290998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IMPLEMENTATION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521" y="2800863"/>
            <a:ext cx="8825659" cy="1604319"/>
          </a:xfrm>
        </p:spPr>
        <p:txBody>
          <a:bodyPr>
            <a:normAutofit/>
          </a:bodyPr>
          <a:lstStyle>
            <a:defPPr/>
          </a:lstStyle>
          <a:p>
            <a:r>
              <a:rPr lang="en-US" smtClean="0"/>
              <a:t>Create function to extract 25 frames from a single video</a:t>
            </a:r>
          </a:p>
          <a:p>
            <a:r>
              <a:rPr lang="en-US" smtClean="0"/>
              <a:t>Make the frame selection dynamic, resize and append </a:t>
            </a:r>
          </a:p>
          <a:p>
            <a:r>
              <a:rPr lang="en-US" smtClean="0"/>
              <a:t>Create a 3D dataset ,One hot encode the label, normalize the features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8521" y="2347784"/>
            <a:ext cx="49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DATA PREPROCESSING</a:t>
            </a:r>
            <a:r>
              <a:rPr lang="en-US" smtClean="0"/>
              <a:t>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94" y="4405183"/>
            <a:ext cx="4711008" cy="611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88" y="4273954"/>
            <a:ext cx="1846518" cy="2141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9502" y="5136777"/>
            <a:ext cx="1808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err="1" smtClean="0"/>
              <a:t>Fig:Before preprocessing</a:t>
            </a:r>
            <a:endParaRPr lang="en-US" sz="1050" b="1"/>
          </a:p>
        </p:txBody>
      </p:sp>
      <p:sp>
        <p:nvSpPr>
          <p:cNvPr id="8" name="TextBox 7"/>
          <p:cNvSpPr txBox="1"/>
          <p:nvPr/>
        </p:nvSpPr>
        <p:spPr>
          <a:xfrm>
            <a:off x="5924907" y="6415099"/>
            <a:ext cx="175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err="1" smtClean="0"/>
              <a:t>Fig:After preprocessing</a:t>
            </a:r>
            <a:endParaRPr lang="en-US" sz="1050" b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684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IMPLEMENTATION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8521" y="2800863"/>
                <a:ext cx="8825659" cy="1604319"/>
              </a:xfrm>
            </p:spPr>
            <p:txBody>
              <a:bodyPr>
                <a:normAutofit lnSpcReduction="10000"/>
              </a:bodyPr>
              <a:lstStyle>
                <a:defPPr/>
              </a:lstStyle>
              <a:p>
                <a:r>
                  <a:rPr lang="en-US" smtClean="0"/>
                  <a:t>Python 3, TensorFlow 2.6.0,keras API Google Colab 12GB RAM</a:t>
                </a:r>
              </a:p>
              <a:p>
                <a:r>
                  <a:rPr lang="en-US" smtClean="0"/>
                  <a:t>Train Test Validation split 8:1:1</a:t>
                </a:r>
              </a:p>
              <a:p>
                <a:r>
                  <a:rPr lang="en-US" smtClean="0"/>
                  <a:t>Epoch : 50 ;Batch Size : 8;Optimization Algorithm: SGD ;Learning Rate: 0.001;Weight Decay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mtClean="0"/>
                  <a:t> ; Callback :Early Stopping(Paitence-7); Loss Function: Categorical Cross Entropy,</a:t>
                </a:r>
                <a:endParaRPr lang="en-US"/>
              </a:p>
            </p:txBody>
          </p:sp>
        </mc:Choice>
        <mc:Fallback xmlns="" xmlns:m="http://schemas.openxmlformats.org/officeDocument/2006/math" xmlns:w="http://schemas.openxmlformats.org/wordprocessingml/2006/main" xmlns:wp="http://schemas.openxmlformats.org/drawingml/2006/wordprocessingDrawing" xmlns:p14="http://schemas.microsoft.com/office/powerpoint/2010/main" xmlns:p15="http://schemas.microsoft.com/office/powerpoint/2012/main" xmlns:p159="http://schemas.microsoft.com/office/powerpoint/2015/09/main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8521" y="2800863"/>
                <a:ext cx="8825659" cy="1604319"/>
              </a:xfrm>
              <a:blipFill rotWithShape="0">
                <a:blip r:embed="rId2"/>
                <a:stretch>
                  <a:fillRect l="-207" t="-3788" r="0" b="-4167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78521" y="2347784"/>
            <a:ext cx="49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TRAINING INFORMATION </a:t>
            </a:r>
            <a:r>
              <a:rPr lang="en-US" smtClean="0"/>
              <a:t>: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2069354" y="4798422"/>
            <a:ext cx="1606378" cy="57047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00000"/>
                </a:solidFill>
                <a:latin typeface="Century Gothic" panose="020B0502020202020204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Dataset</a:t>
            </a:r>
          </a:p>
          <a:p>
            <a:pPr algn="ctr"/>
            <a:r>
              <a:rPr lang="en-US" smtClean="0"/>
              <a:t>(291)</a:t>
            </a:r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1154954" y="5790093"/>
            <a:ext cx="9144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9pPr>
          </a:lstStyle>
          <a:p>
            <a:pPr algn="ctr"/>
            <a:r>
              <a:rPr lang="en-US" sz="1200" smtClean="0"/>
              <a:t>Train Set</a:t>
            </a:r>
          </a:p>
          <a:p>
            <a:pPr algn="ctr"/>
            <a:r>
              <a:rPr lang="en-US" sz="1200" smtClean="0"/>
              <a:t>(231)</a:t>
            </a:r>
            <a:endParaRPr lang="en-US" sz="1200"/>
          </a:p>
        </p:txBody>
      </p:sp>
      <p:sp>
        <p:nvSpPr>
          <p:cNvPr id="12" name="Flowchart: Process 11"/>
          <p:cNvSpPr/>
          <p:nvPr/>
        </p:nvSpPr>
        <p:spPr>
          <a:xfrm>
            <a:off x="2353559" y="5790093"/>
            <a:ext cx="914400" cy="612648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/>
              <a:t>Validation Set(30)</a:t>
            </a:r>
            <a:endParaRPr lang="en-US" sz="1100"/>
          </a:p>
        </p:txBody>
      </p:sp>
      <p:sp>
        <p:nvSpPr>
          <p:cNvPr id="13" name="Flowchart: Process 12"/>
          <p:cNvSpPr/>
          <p:nvPr/>
        </p:nvSpPr>
        <p:spPr>
          <a:xfrm>
            <a:off x="3552164" y="5790093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defRPr>
            </a:lvl9pPr>
          </a:lstStyle>
          <a:p>
            <a:pPr algn="ctr"/>
            <a:r>
              <a:rPr lang="en-US" sz="1200" smtClean="0"/>
              <a:t>Test Set(30)</a:t>
            </a:r>
            <a:endParaRPr lang="en-US" sz="1200"/>
          </a:p>
        </p:txBody>
      </p:sp>
      <p:cxnSp>
        <p:nvCxnSpPr>
          <p:cNvPr id="17" name="Elbow Connector 16"/>
          <p:cNvCxnSpPr>
            <a:stCxn id="10" idx="2"/>
            <a:endCxn id="11" idx="0"/>
          </p:cNvCxnSpPr>
          <p:nvPr/>
        </p:nvCxnSpPr>
        <p:spPr>
          <a:xfrm rot="5400000">
            <a:off x="2031750" y="4949299"/>
            <a:ext cx="421199" cy="1260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3" idx="0"/>
          </p:cNvCxnSpPr>
          <p:nvPr/>
        </p:nvCxnSpPr>
        <p:spPr>
          <a:xfrm>
            <a:off x="2872543" y="5579493"/>
            <a:ext cx="1136821" cy="210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2543" y="5579493"/>
            <a:ext cx="0" cy="21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62897" y="6515686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err="1" smtClean="0"/>
              <a:t>Fig:Train validation test split</a:t>
            </a: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49265579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Results analysis 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85" y="3089532"/>
            <a:ext cx="4307771" cy="2742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4954" y="2545491"/>
            <a:ext cx="494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Train, Validation, Test Accuracy and Loss: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1468529" y="5858817"/>
            <a:ext cx="3558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 Train</a:t>
            </a:r>
            <a:r>
              <a:rPr lang="en-US" sz="1050" b="1"/>
              <a:t>, Validation, Test Accuracy and </a:t>
            </a:r>
            <a:r>
              <a:rPr lang="en-US" sz="1050" b="1" smtClean="0"/>
              <a:t>Loss Scores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22774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Results analysis 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7246" y="2513651"/>
            <a:ext cx="494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Confusion Matrix: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1157147" y="4724303"/>
            <a:ext cx="1587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 CNN-Transformer</a:t>
            </a:r>
            <a:endParaRPr lang="en-US" sz="105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9775" t="4067" r="3041" b="9504"/>
          <a:stretch>
            <a:fillRect/>
          </a:stretch>
        </p:blipFill>
        <p:spPr>
          <a:xfrm>
            <a:off x="1154954" y="3093517"/>
            <a:ext cx="1589902" cy="157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7812" t="-21345" r="1044" b="8156"/>
          <a:stretch>
            <a:fillRect/>
          </a:stretch>
        </p:blipFill>
        <p:spPr>
          <a:xfrm>
            <a:off x="3431888" y="2689896"/>
            <a:ext cx="1631092" cy="2034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31888" y="4773590"/>
            <a:ext cx="1587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 ConvLSTM</a:t>
            </a:r>
            <a:endParaRPr lang="en-US" sz="10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22" y="3063956"/>
            <a:ext cx="1670805" cy="16381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4022" y="4775875"/>
            <a:ext cx="1587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 LRCN</a:t>
            </a:r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49" y="3063956"/>
            <a:ext cx="1669707" cy="16432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4249" y="4773590"/>
            <a:ext cx="1587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 VGG16-Bi-LSTM</a:t>
            </a:r>
            <a:endParaRPr lang="en-US" sz="1050" b="1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03" y="3063956"/>
            <a:ext cx="1634767" cy="16086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80961" y="4773590"/>
            <a:ext cx="1587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Fig:</a:t>
            </a:r>
            <a:r>
              <a:rPr lang="en-US" sz="1050"/>
              <a:t> </a:t>
            </a:r>
            <a:r>
              <a:rPr lang="en-US" sz="1050" b="1"/>
              <a:t>C3D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572" y="3059228"/>
            <a:ext cx="1729408" cy="1661053"/>
          </a:xfrm>
          <a:prstGeom prst="rect">
            <a:avLst/>
          </a:prstGeom>
        </p:spPr>
      </p:pic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4065771417"/>
              </p:ext>
            </p:extLst>
          </p:nvPr>
        </p:nvGraphicFramePr>
        <p:xfrm>
          <a:off x="957246" y="5027506"/>
          <a:ext cx="1399887" cy="163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73212" y="6359610"/>
            <a:ext cx="170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smtClean="0"/>
              <a:t>Fig: Cell representation</a:t>
            </a:r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297669938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b="1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75958"/>
          </a:xfrm>
        </p:spPr>
        <p:txBody>
          <a:bodyPr/>
          <a:lstStyle>
            <a:defPPr/>
          </a:lstStyle>
          <a:p>
            <a:r>
              <a:rPr lang="en-US"/>
              <a:t>Why do we need video surveillance system?</a:t>
            </a:r>
          </a:p>
          <a:p>
            <a:r>
              <a:rPr lang="en-US"/>
              <a:t>How use of HAR (Human Action Recognition) will be introduced to implement the system?</a:t>
            </a:r>
          </a:p>
          <a:p>
            <a:r>
              <a:rPr lang="en-US"/>
              <a:t>Why is Deep learning based method introduced?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7C4C3566-1432-A72F-D88D-CE42A39E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823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Results analysis 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7246" y="2513651"/>
            <a:ext cx="494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Train validation Accuracy:</a:t>
            </a:r>
            <a:endParaRPr lang="en-US" b="1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697625773"/>
              </p:ext>
            </p:extLst>
          </p:nvPr>
        </p:nvGraphicFramePr>
        <p:xfrm>
          <a:off x="957246" y="5027506"/>
          <a:ext cx="1399887" cy="163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06" y="2882983"/>
            <a:ext cx="4520256" cy="20857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362" y="3096010"/>
            <a:ext cx="4665786" cy="20032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618" y="3140748"/>
            <a:ext cx="1994967" cy="19584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21428" y="5181803"/>
            <a:ext cx="2143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 :</a:t>
            </a:r>
            <a:r>
              <a:rPr lang="en-US" sz="1050" b="1"/>
              <a:t> Train 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2587237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Results analysis 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7246" y="2513651"/>
            <a:ext cx="494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Train </a:t>
            </a:r>
            <a:r>
              <a:rPr lang="en-US" b="1"/>
              <a:t>V</a:t>
            </a:r>
            <a:r>
              <a:rPr lang="en-US" b="1" smtClean="0"/>
              <a:t>alidation Loss:</a:t>
            </a:r>
            <a:endParaRPr lang="en-US" b="1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697625773"/>
              </p:ext>
            </p:extLst>
          </p:nvPr>
        </p:nvGraphicFramePr>
        <p:xfrm>
          <a:off x="957246" y="5027506"/>
          <a:ext cx="1399887" cy="163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21428" y="5181803"/>
            <a:ext cx="17604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 :</a:t>
            </a:r>
            <a:r>
              <a:rPr lang="en-US" sz="1050" b="1"/>
              <a:t> Train </a:t>
            </a:r>
            <a:r>
              <a:rPr lang="en-US" sz="1050" b="1" smtClean="0"/>
              <a:t>Validation loss</a:t>
            </a:r>
            <a:endParaRPr lang="en-US" sz="1050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47" y="2925113"/>
            <a:ext cx="4652722" cy="200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077" y="2925113"/>
            <a:ext cx="4237981" cy="180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6664" y="2925113"/>
            <a:ext cx="2025736" cy="18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614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Results Analysis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770" y="2692401"/>
            <a:ext cx="5221507" cy="341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7968" y="2323069"/>
            <a:ext cx="439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Precision, recall, F-1: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85751" y="6108701"/>
            <a:ext cx="40859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smtClean="0"/>
              <a:t>Fig :</a:t>
            </a:r>
            <a:r>
              <a:rPr lang="en-US" sz="1050" b="1"/>
              <a:t> Precision, recall, F-1</a:t>
            </a:r>
          </a:p>
        </p:txBody>
      </p:sp>
    </p:spTree>
    <p:extLst>
      <p:ext uri="{BB962C8B-B14F-4D97-AF65-F5344CB8AC3E}">
        <p14:creationId xmlns:p14="http://schemas.microsoft.com/office/powerpoint/2010/main" val="23532775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Future Plan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52152" y="2323069"/>
            <a:ext cx="439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US" smtClean="0"/>
              <a:t>Reduce Overfitting</a:t>
            </a:r>
          </a:p>
          <a:p>
            <a:r>
              <a:rPr lang="en-US" smtClean="0"/>
              <a:t>Reduce bias </a:t>
            </a:r>
          </a:p>
          <a:p>
            <a:r>
              <a:rPr lang="en-US" smtClean="0"/>
              <a:t>Convert The models to Tflite models and optimize them with TensorRT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85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47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b="1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US"/>
              <a:t>Unable to detect violent action</a:t>
            </a:r>
          </a:p>
          <a:p>
            <a:r>
              <a:rPr lang="en-US"/>
              <a:t>Absence of automated alert</a:t>
            </a:r>
          </a:p>
          <a:p>
            <a:r>
              <a:rPr lang="en-US"/>
              <a:t>Increase in crime rate, due to lack of evidence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F465C12-A495-E363-4902-17E88EAD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684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 b="1">
                <a:solidFill>
                  <a:schemeClr val="bg1"/>
                </a:solidFill>
              </a:rPr>
              <a:t>RESEARCH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050930" cy="3934952"/>
          </a:xfrm>
        </p:spPr>
        <p:txBody>
          <a:bodyPr>
            <a:normAutofit/>
          </a:bodyPr>
          <a:lstStyle>
            <a:defPPr/>
          </a:lstStyle>
          <a:p>
            <a:r>
              <a:rPr lang="en-US"/>
              <a:t>To correctly classify the extracted features and train deep-learning models to distinguish between normal and abnormal human behavior.</a:t>
            </a:r>
          </a:p>
          <a:p>
            <a:r>
              <a:rPr lang="en-US"/>
              <a:t>To create deep learning models to detect violent or non-violent human behavior in an automated way.</a:t>
            </a:r>
          </a:p>
          <a:p>
            <a:r>
              <a:rPr lang="en-US"/>
              <a:t>To process raw CCTV footage to extract features so that it can help us classify normal human activity from abnormal human activity.</a:t>
            </a:r>
          </a:p>
          <a:p>
            <a:r>
              <a:rPr lang="en-US"/>
              <a:t>To make a real-time monitoring system with the help of IoT that will be</a:t>
            </a:r>
            <a:br>
              <a:rPr lang="en-US"/>
            </a:br>
            <a:r>
              <a:rPr lang="en-US"/>
              <a:t>cost-efficient, safe, and more effective than the existing surveillance systems.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0E477DD-6336-782E-F8F1-191E94D0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774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834D109-B8B0-7689-1983-B3E7304A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635"/>
            <a:ext cx="8761413" cy="706964"/>
          </a:xfrm>
        </p:spPr>
        <p:txBody>
          <a:bodyPr/>
          <a:lstStyle>
            <a:defPPr/>
          </a:lstStyle>
          <a:p>
            <a: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i="0" u="none" strike="noStrike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Literature Review and Related Works:</a:t>
            </a:r>
            <a:r>
              <a:rPr lang="en-GB" sz="3600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/>
            </a:r>
            <a:br>
              <a:rPr lang="en-GB" sz="3600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D2F5E1B-B1F8-D30B-A417-CBA9C800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>
            <a:defPPr/>
          </a:lstStyle>
          <a:p>
            <a:pPr marL="0" indent="0">
              <a:buNone/>
            </a:pPr>
            <a:endParaRPr lang="en-GB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000" b="1" i="0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“Video facial emotion recognition based on local enhanced motion history image and CNN-CTSLSTM networks”</a:t>
            </a:r>
            <a:endParaRPr lang="en-GB" sz="2000" b="0">
              <a:effectLst/>
              <a:cs typeface="Times New Roman" panose="02020603050405020304" pitchFamily="18" charset="0"/>
            </a:endParaRPr>
          </a:p>
          <a:p>
            <a:pPr mar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1600" b="1" i="0" u="none" strike="noStrike">
                <a:solidFill>
                  <a:schemeClr val="tx1"/>
                </a:solidFill>
                <a:effectLst/>
              </a:rPr>
              <a:t>- </a:t>
            </a:r>
            <a:r>
              <a:rPr lang="en-GB" sz="1600" b="0" i="0" u="none" strike="noStrike">
                <a:solidFill>
                  <a:schemeClr val="tx1"/>
                </a:solidFill>
                <a:effectLst/>
              </a:rPr>
              <a:t>Min et al. (2018)</a:t>
            </a:r>
            <a:endParaRPr lang="en-GB" sz="1600" b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GB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GB" sz="1800" b="0" i="0" u="none" strike="noStrike">
                <a:solidFill>
                  <a:srgbClr val="000000"/>
                </a:solidFill>
                <a:effectLst/>
              </a:rPr>
              <a:t>Implementation of LEMHI and CNN-LSTM model to emphasize facial emotion identification.</a:t>
            </a:r>
            <a:endParaRPr lang="en-GB" sz="1800" b="1" i="0" u="none" strike="noStrike">
              <a:solidFill>
                <a:srgbClr val="000000"/>
              </a:solidFill>
              <a:effectLst/>
            </a:endParaRPr>
          </a:p>
          <a:p>
            <a:r>
              <a:rPr lang="en-GB" sz="1800" b="0" i="0" u="none" strike="noStrike">
                <a:solidFill>
                  <a:srgbClr val="000000"/>
                </a:solidFill>
                <a:effectLst/>
              </a:rPr>
              <a:t>VGG-16 was treated as a feature extractor.</a:t>
            </a:r>
          </a:p>
          <a:p>
            <a:r>
              <a:rPr lang="en-GB" sz="1800" b="0" i="0" u="none" strike="noStrike">
                <a:solidFill>
                  <a:srgbClr val="000000"/>
                </a:solidFill>
                <a:effectLst/>
              </a:rPr>
              <a:t>CK+, MMI, and AFEW datasets were used.</a:t>
            </a:r>
            <a:endParaRPr lang="en-GB" sz="1800">
              <a:solidFill>
                <a:srgbClr val="000000"/>
              </a:solidFill>
            </a:endParaRPr>
          </a:p>
          <a:p>
            <a:r>
              <a:rPr lang="en-GB" sz="1800" b="0" i="0" u="none" strike="noStrike">
                <a:solidFill>
                  <a:srgbClr val="000000"/>
                </a:solidFill>
                <a:effectLst/>
              </a:rPr>
              <a:t>Achieved an accuracy of 93.9% for CK+, 78.4% for MMI, 51.2% for AFEW. </a:t>
            </a:r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225ADC4-1E0B-8919-B1B6-2306F584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621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834D109-B8B0-7689-1983-B3E7304A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635"/>
            <a:ext cx="8761413" cy="706964"/>
          </a:xfrm>
        </p:spPr>
        <p:txBody>
          <a:bodyPr/>
          <a:lstStyle>
            <a:defPPr/>
          </a:lstStyle>
          <a:p>
            <a: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i="0" u="none" strike="noStrike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Literature Review and Related Works:</a:t>
            </a:r>
            <a:r>
              <a:rPr lang="en-GB" sz="3600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/>
            </a:r>
            <a:br>
              <a:rPr lang="en-GB" sz="3600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D2F5E1B-B1F8-D30B-A417-CBA9C800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>
            <a:defPPr/>
          </a:lstStyle>
          <a:p>
            <a:pPr marL="0" indent="0">
              <a:buNone/>
            </a:pPr>
            <a:endParaRPr lang="en-GB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000" b="1" i="0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“</a:t>
            </a:r>
            <a:r>
              <a:rPr lang="en-GB" sz="2400" b="1" i="0" u="none" strike="noStrike">
                <a:solidFill>
                  <a:srgbClr val="000000"/>
                </a:solidFill>
                <a:effectLst/>
              </a:rPr>
              <a:t>Spatial-temporal Convolutional Neural Networks for Anomaly Detection and Localization in Crowded Scenes</a:t>
            </a:r>
            <a:r>
              <a:rPr lang="en-GB" sz="2000" b="1" i="0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”</a:t>
            </a:r>
            <a:endParaRPr lang="en-GB" sz="2000" b="0">
              <a:effectLst/>
              <a:cs typeface="Times New Roman" panose="02020603050405020304" pitchFamily="18" charset="0"/>
            </a:endParaRPr>
          </a:p>
          <a:p>
            <a:pPr mar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9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-Zhou et al. (2016)</a:t>
            </a:r>
          </a:p>
          <a:p>
            <a:pPr marL="0" indent="0" rtl="0">
              <a:spcBef>
                <a:spcPct val="0"/>
              </a:spcBef>
              <a:spcAft>
                <a:spcPct val="0"/>
              </a:spcAft>
              <a:buNone/>
            </a:pPr>
            <a:endParaRPr lang="en-GB" sz="19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 rtl="0">
              <a:spcBef>
                <a:spcPct val="0"/>
              </a:spcBef>
              <a:spcAft>
                <a:spcPct val="0"/>
              </a:spcAft>
              <a:buNone/>
            </a:pPr>
            <a:endParaRPr lang="en-GB" sz="21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GB" sz="2100" b="0" i="0" u="none" strike="noStrike">
                <a:solidFill>
                  <a:schemeClr val="tx1"/>
                </a:solidFill>
                <a:effectLst/>
              </a:rPr>
              <a:t>Implementation of coupling of anomaly detection with spatial-temporal Convolutional Neural Networks(CNN).</a:t>
            </a:r>
            <a:endParaRPr lang="en-GB" sz="2100" b="1" i="0" u="none" strike="noStrike">
              <a:solidFill>
                <a:schemeClr val="tx1"/>
              </a:solidFill>
              <a:effectLst/>
            </a:endParaRPr>
          </a:p>
          <a:p>
            <a:r>
              <a:rPr lang="en-GB" sz="2100" b="0" i="0" u="none" strike="noStrike">
                <a:solidFill>
                  <a:schemeClr val="tx1"/>
                </a:solidFill>
                <a:effectLst/>
              </a:rPr>
              <a:t>Spatial-temporal CNN structure consists of 8 layers.</a:t>
            </a:r>
          </a:p>
          <a:p>
            <a:r>
              <a:rPr lang="en-GB" sz="2100" b="0" i="0" u="none" strike="noStrike">
                <a:solidFill>
                  <a:schemeClr val="tx1"/>
                </a:solidFill>
                <a:effectLst/>
              </a:rPr>
              <a:t>Applied spatial-temporal convolution with a 3D kernel size of 3×3×3 on the input data.</a:t>
            </a:r>
            <a:endParaRPr lang="en-GB" sz="2100">
              <a:solidFill>
                <a:schemeClr val="tx1"/>
              </a:solidFill>
            </a:endParaRPr>
          </a:p>
          <a:p>
            <a:r>
              <a:rPr lang="en-GB" sz="2100" b="0" i="0" u="none" strike="noStrike">
                <a:solidFill>
                  <a:schemeClr val="tx1"/>
                </a:solidFill>
                <a:effectLst/>
              </a:rPr>
              <a:t>Achieved perfect performance and reaches 99.63% under the AUC criterion. </a:t>
            </a:r>
            <a:endParaRPr lang="en-US" sz="21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B7A02C5A-3AE6-F038-0736-857764E6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445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4342C1A1-4E2E-9EC2-C2BF-63B6296A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39" y="889692"/>
            <a:ext cx="8761413" cy="706964"/>
          </a:xfrm>
        </p:spPr>
        <p:txBody>
          <a:bodyPr/>
          <a:lstStyle>
            <a:defPPr/>
          </a:lstStyle>
          <a:p>
            <a: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600" b="1" i="0" u="none" strike="noStrike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i="0" u="none" strike="noStrike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Proposed Model and Work Plan:</a:t>
            </a:r>
            <a:r>
              <a:rPr lang="en-GB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/>
            </a:r>
            <a:br>
              <a:rPr lang="en-GB" b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</a:br>
            <a:r>
              <a:rPr lang="en-GB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1621BD78-73FB-B09D-761C-EFDFDCBC9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630" y="2202025"/>
            <a:ext cx="7750325" cy="4236098"/>
          </a:xfrm>
        </p:spPr>
      </p:pic>
      <p:sp>
        <p:nvSpPr>
          <p:cNvPr id="7" name="TextBox 6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07942AC2-BCED-5C52-4D44-8F68D30C0D58}"/>
              </a:ext>
            </a:extLst>
          </p:cNvPr>
          <p:cNvSpPr txBox="1"/>
          <p:nvPr/>
        </p:nvSpPr>
        <p:spPr>
          <a:xfrm>
            <a:off x="1692285" y="6307493"/>
            <a:ext cx="8574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cs typeface="Times New Roman" panose="02020603050405020304" pitchFamily="18" charset="0"/>
              </a:rPr>
              <a:t>Figure: The flow chart of the proposed hostile behaviour detection model</a:t>
            </a:r>
            <a:endParaRPr lang="en-US" sz="140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6638B114-6C45-4101-5130-43AD9C6F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29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834D109-B8B0-7689-1983-B3E7304A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635"/>
            <a:ext cx="8761413" cy="706964"/>
          </a:xfrm>
        </p:spPr>
        <p:txBody>
          <a:bodyPr/>
          <a:lstStyle>
            <a:defPPr/>
          </a:lstStyle>
          <a:p>
            <a:r>
              <a:rPr lang="en-US" b="1" i="0" u="none" strike="noStrike">
                <a:solidFill>
                  <a:schemeClr val="bg1"/>
                </a:solidFill>
                <a:effectLst/>
              </a:rPr>
              <a:t>Data Preprocessing: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D2F5E1B-B1F8-D30B-A417-CBA9C800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68" y="2780782"/>
            <a:ext cx="8825659" cy="3416300"/>
          </a:xfrm>
        </p:spPr>
        <p:txBody>
          <a:bodyPr>
            <a:normAutofit/>
          </a:bodyPr>
          <a:lstStyle>
            <a:defPPr/>
          </a:lstStyle>
          <a:p>
            <a:pPr marL="0" indent="0">
              <a:buNone/>
            </a:pPr>
            <a:endParaRPr lang="en-GB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Data collection</a:t>
            </a:r>
            <a:endParaRPr lang="en-GB" sz="1800" b="1" i="0" u="none" strike="noStrike">
              <a:solidFill>
                <a:srgbClr val="000000"/>
              </a:solidFill>
              <a:effectLst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Frame extraction from videos</a:t>
            </a:r>
            <a:endParaRPr lang="en-GB" sz="1800" b="0" i="0" u="none" strike="noStrike">
              <a:solidFill>
                <a:srgbClr val="000000"/>
              </a:solidFill>
              <a:effectLst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Rescale the data</a:t>
            </a:r>
            <a:endParaRPr lang="en-GB" sz="1800">
              <a:solidFill>
                <a:srgbClr val="000000"/>
              </a:solidFill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Normalize input</a:t>
            </a:r>
            <a:endParaRPr lang="en-US">
              <a:solidFill>
                <a:srgbClr val="000000"/>
              </a:solidFill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Onehot encoding for labeling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E135FC16-A215-38D3-F1CC-FF3A1370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4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9834D109-B8B0-7689-1983-B3E7304A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85635"/>
            <a:ext cx="8761413" cy="706964"/>
          </a:xfrm>
        </p:spPr>
        <p:txBody>
          <a:bodyPr/>
          <a:lstStyle>
            <a:defPPr/>
          </a:lstStyle>
          <a:p>
            <a:r>
              <a:rPr lang="en-GB" sz="3600" b="1" i="0" u="none" strike="noStrike">
                <a:solidFill>
                  <a:schemeClr val="bg1"/>
                </a:solidFill>
                <a:effectLst/>
              </a:rPr>
              <a:t>Constructing of Deep Learning Models</a:t>
            </a:r>
            <a:r>
              <a:rPr lang="en-US" sz="3600" b="1" i="0" u="none" strike="noStrike">
                <a:solidFill>
                  <a:schemeClr val="bg1"/>
                </a:solidFill>
                <a:effectLst/>
              </a:rPr>
              <a:t>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8D2F5E1B-B1F8-D30B-A417-CBA9C800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599" y="2780782"/>
            <a:ext cx="8825659" cy="3416300"/>
          </a:xfrm>
        </p:spPr>
        <p:txBody>
          <a:bodyPr>
            <a:normAutofit/>
          </a:bodyPr>
          <a:lstStyle>
            <a:defPPr/>
          </a:lstStyle>
          <a:p>
            <a:pPr marL="0" indent="0">
              <a:buNone/>
            </a:pPr>
            <a:endParaRPr lang="en-GB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 test validation split</a:t>
            </a:r>
            <a:endParaRPr lang="en-GB" sz="1800" b="1" i="0" u="none" strike="noStrike">
              <a:solidFill>
                <a:srgbClr val="000000"/>
              </a:solidFill>
              <a:effectLst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 deep learning models</a:t>
            </a:r>
            <a:endParaRPr lang="en-GB" sz="1800" b="0" i="0" u="none" strike="noStrike">
              <a:solidFill>
                <a:srgbClr val="000000"/>
              </a:solidFill>
              <a:effectLst/>
            </a:endParaRPr>
          </a:p>
          <a:p>
            <a:r>
              <a:rPr lang="en-GB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Predict on the test set</a:t>
            </a:r>
            <a:endParaRPr lang="en-GB" sz="1800">
              <a:solidFill>
                <a:srgbClr val="000000"/>
              </a:solidFill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Compare results across models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6="http://schemas.microsoft.com/office/drawing/2014/main" id="{57E95FF0-6F3E-9639-FA69-BA501019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405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4"/>
  <p:tag name="AS_OS" val="Microsoft Windows NT 10.0.17763.0"/>
  <p:tag name="AS_RELEASE_DATE" val="2022.04.14"/>
  <p:tag name="AS_TITLE" val="Aspose.Slides for .NET5"/>
  <p:tag name="AS_VERSION" val="22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Century Gothic" panose="020B0502020202020204"/>
        <a:cs typeface="Arial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766</Words>
  <Application>Microsoft Office PowerPoint</Application>
  <PresentationFormat>Widescreen</PresentationFormat>
  <Paragraphs>161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Times New Roman</vt:lpstr>
      <vt:lpstr>Wingdings 3</vt:lpstr>
      <vt:lpstr>Office Theme</vt:lpstr>
      <vt:lpstr>Ion Boardroom</vt:lpstr>
      <vt:lpstr>Ion Boardroom</vt:lpstr>
      <vt:lpstr>Ion Boardroom</vt:lpstr>
      <vt:lpstr>Ion Boardroom</vt:lpstr>
      <vt:lpstr>Ion Boardroom</vt:lpstr>
      <vt:lpstr>Ion Boardroom</vt:lpstr>
      <vt:lpstr>Analysis of Real-Time Hostile Activity Detection from Spatiotemporal Features Using Time Distributed Deep Convolutional Neural Networks, Recurrent Neural Networks and Attention-Based Mechanisms</vt:lpstr>
      <vt:lpstr>BACKGROUND</vt:lpstr>
      <vt:lpstr>PROBLEM STATEMENT</vt:lpstr>
      <vt:lpstr>RESEARCH OBJECTIVE</vt:lpstr>
      <vt:lpstr> Literature Review and Related Works: </vt:lpstr>
      <vt:lpstr> Literature Review and Related Works: </vt:lpstr>
      <vt:lpstr>   Proposed Model and Work Plan:  </vt:lpstr>
      <vt:lpstr>Data Preprocessing:</vt:lpstr>
      <vt:lpstr>Constructing of Deep Learning Models:</vt:lpstr>
      <vt:lpstr>Data Collection</vt:lpstr>
      <vt:lpstr>Algorithms</vt:lpstr>
      <vt:lpstr>Long-term Recurent Convolutional Network</vt:lpstr>
      <vt:lpstr>Convolutional Neural Network Transformer </vt:lpstr>
      <vt:lpstr>Convolutional Long Short Term Memory</vt:lpstr>
      <vt:lpstr>3D-Convolutional Neural Network</vt:lpstr>
      <vt:lpstr>IMPLEMENTATION</vt:lpstr>
      <vt:lpstr>IMPLEMENTATION</vt:lpstr>
      <vt:lpstr>Results analysis :</vt:lpstr>
      <vt:lpstr>Results analysis :</vt:lpstr>
      <vt:lpstr>Results analysis :</vt:lpstr>
      <vt:lpstr>Results analysis :</vt:lpstr>
      <vt:lpstr>Results Analysis</vt:lpstr>
      <vt:lpstr>Future Plan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Real-Time Hostile Activity Detection from Spatiotemporal Features Using Time Distributed Deep Convolutional Neural Networks, Recurrent Neural Networks and Attention-Based Mechanisms</dc:title>
  <dc:creator>User</dc:creator>
  <cp:lastModifiedBy>User</cp:lastModifiedBy>
  <cp:revision>3</cp:revision>
  <cp:lastPrinted>2022-06-03T10:27:12Z</cp:lastPrinted>
  <dcterms:created xsi:type="dcterms:W3CDTF">2022-06-03T10:27:12Z</dcterms:created>
  <dcterms:modified xsi:type="dcterms:W3CDTF">2022-06-03T10:41:06Z</dcterms:modified>
</cp:coreProperties>
</file>